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5" r:id="rId12"/>
    <p:sldId id="264" r:id="rId13"/>
    <p:sldId id="270" r:id="rId14"/>
    <p:sldId id="267" r:id="rId15"/>
    <p:sldId id="268" r:id="rId16"/>
    <p:sldId id="269" r:id="rId17"/>
    <p:sldId id="271" r:id="rId18"/>
  </p:sldIdLst>
  <p:sldSz cx="12192000" cy="6858000" type="screen4x3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2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90" y="23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4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0D4851DC-CD24-4E20-AC43-84D4817493C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75F1D1A5-9DB9-47CE-AB47-B90B00FE3C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EB018836-6699-441E-9BAB-C61FC75AFD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3040BF0B-87F8-415C-BAC5-F65F41346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tags" Target="../tags/tag29.xml"/><Relationship Id="rId2" Type="http://schemas.openxmlformats.org/officeDocument/2006/relationships/image" Target="../media/image16.png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19.png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9.xml"/><Relationship Id="rId6" Type="http://schemas.openxmlformats.org/officeDocument/2006/relationships/image" Target="../media/image26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2.xml"/><Relationship Id="rId7" Type="http://schemas.openxmlformats.org/officeDocument/2006/relationships/image" Target="../media/image3.png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3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7.png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image" Target="../media/image8.png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surface code</a:t>
            </a:r>
            <a:endParaRPr lang="en-US" altLang="zh-CN" dirty="0"/>
          </a:p>
        </p:txBody>
      </p:sp>
      <p:sp>
        <p:nvSpPr>
          <p:cNvPr id="5" name="副标题 4"/>
          <p:cNvSpPr/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Austin G. Fowler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微信图片_2023112016362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85" y="455930"/>
            <a:ext cx="3335655" cy="5417185"/>
          </a:xfrm>
          <a:prstGeom prst="rect">
            <a:avLst/>
          </a:prstGeom>
        </p:spPr>
      </p:pic>
      <p:pic>
        <p:nvPicPr>
          <p:cNvPr id="2" name="图片 1" descr="微信图片_202311271529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67885" y="1307465"/>
            <a:ext cx="7025005" cy="1938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946650" y="558800"/>
                <a:ext cx="64674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 -&gt; b: </a:t>
                </a:r>
                <a:r>
                  <a:rPr lang="zh-CN" altLang="en-US"/>
                  <a:t>形变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 -&gt;c: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移动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Z-cut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下面的洞，按下图所示方式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50" y="558800"/>
                <a:ext cx="6467475" cy="6451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115560" y="3653155"/>
            <a:ext cx="504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 -&gt;d: byproduct operator</a:t>
            </a:r>
            <a:r>
              <a:rPr lang="zh-CN" altLang="en-US"/>
              <a:t>处理相位差</a:t>
            </a: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（乘红框里</a:t>
            </a:r>
            <a:r>
              <a:rPr lang="en-US" altLang="zh-CN">
                <a:latin typeface="Cambria Math" panose="02040503050406030204" charset="0"/>
                <a:cs typeface="Cambria Math" panose="02040503050406030204" charset="0"/>
                <a:sym typeface="+mn-ea"/>
              </a:rPr>
              <a:t>stabilizer</a:t>
            </a: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测量结果）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Z-cut braid Z-cut, X-cut braid X-cut</a:t>
            </a:r>
            <a:endParaRPr lang="en-US" altLang="zh-CN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9320" y="2331085"/>
            <a:ext cx="10140315" cy="2618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6219825" y="2379980"/>
            <a:ext cx="2983865" cy="3885565"/>
          </a:xfrm>
        </p:spPr>
        <p:txBody>
          <a:bodyPr/>
          <a:p>
            <a:pPr algn="l"/>
            <a:r>
              <a:rPr lang="en-US" altLang="zh-CN"/>
              <a:t>a-&gt;b: </a:t>
            </a:r>
            <a:r>
              <a:rPr lang="zh-CN" altLang="en-US"/>
              <a:t>形变</a:t>
            </a:r>
            <a:r>
              <a:rPr lang="en-US" altLang="zh-CN"/>
              <a:t>Z, </a:t>
            </a:r>
            <a:r>
              <a:rPr lang="zh-CN" altLang="en-US"/>
              <a:t>乘绿色</a:t>
            </a:r>
            <a:r>
              <a:rPr lang="en-US" altLang="zh-CN"/>
              <a:t>stabilizer</a:t>
            </a:r>
            <a:r>
              <a:rPr lang="zh-CN" altLang="en-US"/>
              <a:t>测量结果变为横向</a:t>
            </a:r>
            <a:r>
              <a:rPr lang="en-US" altLang="zh-CN"/>
              <a:t>Z</a:t>
            </a:r>
            <a:endParaRPr lang="en-US" altLang="zh-CN"/>
          </a:p>
          <a:p>
            <a:pPr algn="l"/>
            <a:r>
              <a:rPr lang="en-US" altLang="zh-CN"/>
              <a:t>b-&gt;d: </a:t>
            </a:r>
            <a:r>
              <a:rPr lang="zh-CN" altLang="en-US"/>
              <a:t>缩小</a:t>
            </a:r>
            <a:r>
              <a:rPr lang="en-US" altLang="zh-CN"/>
              <a:t>Z, X</a:t>
            </a:r>
            <a:r>
              <a:rPr lang="zh-CN" altLang="en-US"/>
              <a:t>作用范围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4" name="图片 3" descr="微信图片_20231127161842"/>
          <p:cNvPicPr>
            <a:picLocks noChangeAspect="1"/>
          </p:cNvPicPr>
          <p:nvPr/>
        </p:nvPicPr>
        <p:blipFill>
          <a:blip r:embed="rId1"/>
          <a:srcRect b="34245"/>
          <a:stretch>
            <a:fillRect/>
          </a:stretch>
        </p:blipFill>
        <p:spPr>
          <a:xfrm>
            <a:off x="254000" y="395605"/>
            <a:ext cx="5708015" cy="5581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/>
        <p:txBody>
          <a:bodyPr>
            <a:normAutofit fontScale="80000"/>
          </a:bodyPr>
          <a:p>
            <a:pPr algn="l"/>
            <a:r>
              <a:rPr lang="en-US" altLang="zh-CN"/>
              <a:t>d-&gt;e:</a:t>
            </a:r>
            <a:r>
              <a:rPr lang="zh-CN" altLang="en-US"/>
              <a:t>子块上所有数据比特作用</a:t>
            </a:r>
            <a:r>
              <a:rPr lang="en-US" altLang="zh-CN"/>
              <a:t>H</a:t>
            </a:r>
            <a:r>
              <a:rPr lang="zh-CN" altLang="en-US"/>
              <a:t>门</a:t>
            </a:r>
            <a:endParaRPr lang="zh-CN" altLang="en-US"/>
          </a:p>
          <a:p>
            <a:pPr algn="l"/>
            <a:r>
              <a:rPr lang="en-US" altLang="zh-CN"/>
              <a:t>e-&gt;f: </a:t>
            </a:r>
            <a:r>
              <a:rPr lang="zh-CN" altLang="en-US"/>
              <a:t>作用</a:t>
            </a:r>
            <a:r>
              <a:rPr lang="en-US" altLang="zh-CN"/>
              <a:t>SWAP</a:t>
            </a:r>
            <a:r>
              <a:rPr lang="zh-CN" altLang="en-US"/>
              <a:t>门</a:t>
            </a:r>
            <a:endParaRPr lang="zh-CN" altLang="en-US"/>
          </a:p>
          <a:p>
            <a:pPr indent="457200" algn="l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between data qubit and the measure qubit above it</a:t>
            </a:r>
            <a:endParaRPr lang="en-US" altLang="zh-CN"/>
          </a:p>
          <a:p>
            <a:pPr indent="457200" algn="l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>
                <a:sym typeface="+mn-ea"/>
              </a:rPr>
              <a:t>between t</a:t>
            </a:r>
            <a:r>
              <a:rPr lang="en-US" altLang="zh-CN">
                <a:sym typeface="+mn-ea"/>
              </a:rPr>
              <a:t>he measure qubit</a:t>
            </a:r>
            <a:r>
              <a:rPr lang="en-US" altLang="zh-CN">
                <a:sym typeface="+mn-ea"/>
              </a:rPr>
              <a:t> and </a:t>
            </a:r>
            <a:r>
              <a:rPr lang="en-US" altLang="zh-CN">
                <a:sym typeface="+mn-ea"/>
              </a:rPr>
              <a:t>data qubi</a:t>
            </a:r>
            <a:r>
              <a:rPr lang="en-US" altLang="zh-CN">
                <a:sym typeface="+mn-ea"/>
              </a:rPr>
              <a:t>t to its left</a:t>
            </a:r>
            <a:endParaRPr lang="en-US" altLang="zh-CN"/>
          </a:p>
        </p:txBody>
      </p:sp>
      <p:pic>
        <p:nvPicPr>
          <p:cNvPr id="4" name="图片 3" descr="微信图片_20231127161842"/>
          <p:cNvPicPr>
            <a:picLocks noChangeAspect="1"/>
          </p:cNvPicPr>
          <p:nvPr/>
        </p:nvPicPr>
        <p:blipFill>
          <a:blip r:embed="rId1"/>
          <a:srcRect t="66188"/>
          <a:stretch>
            <a:fillRect/>
          </a:stretch>
        </p:blipFill>
        <p:spPr>
          <a:xfrm>
            <a:off x="4475480" y="287655"/>
            <a:ext cx="6004560" cy="3018790"/>
          </a:xfrm>
          <a:prstGeom prst="rect">
            <a:avLst/>
          </a:prstGeom>
        </p:spPr>
      </p:pic>
      <p:pic>
        <p:nvPicPr>
          <p:cNvPr id="5" name="图片 4" descr="微信图片_202311271618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50573" t="34288" b="34245"/>
          <a:stretch>
            <a:fillRect/>
          </a:stretch>
        </p:blipFill>
        <p:spPr>
          <a:xfrm>
            <a:off x="1450340" y="328295"/>
            <a:ext cx="2893060" cy="2738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6708140" y="1044575"/>
            <a:ext cx="5538470" cy="5287645"/>
          </a:xfrm>
        </p:spPr>
        <p:txBody>
          <a:bodyPr/>
          <a:p>
            <a:pPr algn="l"/>
            <a:r>
              <a:rPr lang="en-US" altLang="zh-CN"/>
              <a:t>f-&gt;g: turn on</a:t>
            </a:r>
            <a:r>
              <a:rPr lang="zh-CN" altLang="en-US"/>
              <a:t>，形变</a:t>
            </a:r>
            <a:r>
              <a:rPr lang="en-US" altLang="zh-CN"/>
              <a:t>Z(</a:t>
            </a:r>
            <a:r>
              <a:rPr lang="zh-CN" altLang="en-US"/>
              <a:t>与之前同理</a:t>
            </a:r>
            <a:r>
              <a:rPr lang="en-US" altLang="zh-CN"/>
              <a:t>)</a:t>
            </a:r>
            <a:endParaRPr lang="en-US" altLang="zh-CN"/>
          </a:p>
          <a:p>
            <a:pPr algn="l"/>
            <a:r>
              <a:rPr lang="en-US" altLang="zh-CN"/>
              <a:t>g-&gt;j:</a:t>
            </a:r>
            <a:r>
              <a:rPr lang="zh-CN" altLang="en-US"/>
              <a:t>移动</a:t>
            </a:r>
            <a:r>
              <a:rPr lang="en-US" altLang="zh-CN"/>
              <a:t>cut</a:t>
            </a:r>
            <a:r>
              <a:rPr lang="zh-CN" altLang="en-US"/>
              <a:t>至原来的位置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微信图片_202311271618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551180"/>
            <a:ext cx="6039485" cy="6087745"/>
          </a:xfrm>
          <a:prstGeom prst="rect">
            <a:avLst/>
          </a:prstGeom>
        </p:spPr>
      </p:pic>
      <p:pic>
        <p:nvPicPr>
          <p:cNvPr id="5" name="图片 4" descr="微信图片_20231127165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20" y="2092325"/>
            <a:ext cx="3108960" cy="4376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2835" y="559435"/>
            <a:ext cx="4043680" cy="139763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0" y="422910"/>
            <a:ext cx="4084320" cy="1240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25550" y="2440305"/>
                <a:ext cx="3543935" cy="39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(|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&gt; +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)/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550" y="2440305"/>
                <a:ext cx="3543935" cy="3968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703060" y="2485390"/>
                <a:ext cx="3543935" cy="1793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(|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&gt; + 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)/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测量结果为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时，得到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&gt;</m:t>
                    </m:r>
                  </m:oMath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marL="0" lv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sym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测量结果为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时，得到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&gt;</m:t>
                    </m:r>
                  </m:oMath>
                </a14:m>
                <a:endParaRPr lang="en-US" altLang="zh-CN" i="1">
                  <a:latin typeface="Arial" panose="020B0604020202020204" pitchFamily="34" charset="0"/>
                  <a:ea typeface="MS Mincho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703060" y="2485390"/>
                <a:ext cx="3543935" cy="1793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/>
          <p:nvPr>
            <p:ph sz="half" idx="1"/>
            <p:custDataLst>
              <p:tags r:id="rId1"/>
            </p:custDataLst>
          </p:nvPr>
        </p:nvSpPr>
        <p:spPr>
          <a:xfrm>
            <a:off x="690245" y="861695"/>
            <a:ext cx="4655820" cy="96393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1-logical qubit sureface code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/>
          <p:nvPr>
            <p:ph sz="half" idx="2"/>
            <p:custDataLst>
              <p:tags r:id="rId2"/>
            </p:custDataLst>
          </p:nvPr>
        </p:nvSpPr>
        <p:spPr>
          <a:xfrm>
            <a:off x="6233795" y="861695"/>
            <a:ext cx="5181600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每个</a:t>
            </a:r>
            <a:r>
              <a:rPr lang="en-US" altLang="zh-CN" dirty="0" smtClean="0">
                <a:solidFill>
                  <a:schemeClr val="tx1"/>
                </a:solidFill>
              </a:rPr>
              <a:t>测量比特对应一个电路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5" name="图片 4" descr="2023-11-17 15:30:10.445000"/>
          <p:cNvPicPr>
            <a:picLocks noChangeAspect="1"/>
          </p:cNvPicPr>
          <p:nvPr/>
        </p:nvPicPr>
        <p:blipFill>
          <a:blip r:embed="rId3"/>
          <a:srcRect l="11083" t="810" r="4503" b="51120"/>
          <a:stretch>
            <a:fillRect/>
          </a:stretch>
        </p:blipFill>
        <p:spPr>
          <a:xfrm>
            <a:off x="410845" y="2127250"/>
            <a:ext cx="5116830" cy="3304540"/>
          </a:xfrm>
          <a:prstGeom prst="rect">
            <a:avLst/>
          </a:prstGeom>
        </p:spPr>
      </p:pic>
      <p:pic>
        <p:nvPicPr>
          <p:cNvPr id="8" name="图片 7" descr="2023-11-17 15:30:10.445000"/>
          <p:cNvPicPr>
            <a:picLocks noChangeAspect="1"/>
          </p:cNvPicPr>
          <p:nvPr/>
        </p:nvPicPr>
        <p:blipFill>
          <a:blip r:embed="rId3"/>
          <a:srcRect l="12212" t="47454" r="3341" b="407"/>
          <a:stretch>
            <a:fillRect/>
          </a:stretch>
        </p:blipFill>
        <p:spPr>
          <a:xfrm>
            <a:off x="6355715" y="1987550"/>
            <a:ext cx="5130800" cy="35839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/>
              <p:nvPr>
                <p:ph type="title"/>
                <p:custDataLst>
                  <p:tags r:id="rId1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两种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CN" sz="2000" baseline="-25000" dirty="0" smtClean="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, Z</a:t>
                </a:r>
                <a:r>
                  <a:rPr lang="en-US" altLang="zh-CN" sz="2000" baseline="-25000" dirty="0" smtClean="0">
                    <a:solidFill>
                      <a:schemeClr val="tx1"/>
                    </a:solidFill>
                  </a:rPr>
                  <a:t>L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形式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贯穿surface边界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cut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）</a:t>
                </a:r>
                <a:br>
                  <a:rPr lang="zh-CN" altLang="en-US" sz="2000" dirty="0" smtClean="0">
                    <a:solidFill>
                      <a:schemeClr val="tx1"/>
                    </a:solidFill>
                  </a:rPr>
                </a:b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做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cut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本质上是形成边界，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 smtClean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blipFill rotWithShape="1">
                <a:blip r:embed="rId3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/>
          <p:nvPr>
            <p:ph sz="half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请在此处添加文本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/>
          <p:nvPr>
            <p:ph sz="half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请在此处添加文本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图片 3" descr="/private/var/mobile/Containers/Data/Application/4B893B81-1567-4000-A9E6-07C5A02E9D7B/tmp/insert_image_tmp_dir/2023-11-17 15:35:26.073000.png2023-11-17 15:35:26.0730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895" t="593" r="-4662" b="-8533"/>
          <a:stretch>
            <a:fillRect/>
          </a:stretch>
        </p:blipFill>
        <p:spPr>
          <a:xfrm>
            <a:off x="5661660" y="1262380"/>
            <a:ext cx="5991860" cy="5666740"/>
          </a:xfrm>
          <a:prstGeom prst="rect">
            <a:avLst/>
          </a:prstGeom>
        </p:spPr>
      </p:pic>
      <p:pic>
        <p:nvPicPr>
          <p:cNvPr id="5" name="图片 4" descr="2023-11-17 15:34:38.126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8193" t="5159" r="8916" b="6085"/>
          <a:stretch>
            <a:fillRect/>
          </a:stretch>
        </p:blipFill>
        <p:spPr>
          <a:xfrm>
            <a:off x="503555" y="1652905"/>
            <a:ext cx="4815840" cy="46970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chemeClr val="tx1"/>
                </a:solidFill>
              </a:rPr>
              <a:t>更大的 </a:t>
            </a:r>
            <a:r>
              <a:rPr lang="en-US" altLang="zh-CN" smtClean="0">
                <a:solidFill>
                  <a:schemeClr val="tx1"/>
                </a:solidFill>
              </a:rPr>
              <a:t>cut</a:t>
            </a:r>
            <a:r>
              <a:rPr lang="zh-CN" altLang="en-US" smtClean="0">
                <a:solidFill>
                  <a:schemeClr val="tx1"/>
                </a:solidFill>
              </a:rPr>
              <a:t>，</a:t>
            </a:r>
            <a:r>
              <a:rPr lang="en-US" altLang="zh-CN" smtClean="0">
                <a:solidFill>
                  <a:schemeClr val="tx1"/>
                </a:solidFill>
              </a:rPr>
              <a:t>目的</a:t>
            </a:r>
            <a:r>
              <a:rPr lang="zh-CN" altLang="en-US" smtClean="0">
                <a:solidFill>
                  <a:schemeClr val="tx1"/>
                </a:solidFill>
              </a:rPr>
              <a:t>是</a:t>
            </a:r>
            <a:r>
              <a:rPr lang="en-US" altLang="zh-CN" smtClean="0">
                <a:solidFill>
                  <a:schemeClr val="tx1"/>
                </a:solidFill>
              </a:rPr>
              <a:t>增加d</a:t>
            </a:r>
            <a:r>
              <a:rPr lang="zh-CN" altLang="en-US" smtClean="0">
                <a:solidFill>
                  <a:schemeClr val="tx1"/>
                </a:solidFill>
              </a:rPr>
              <a:t>，</a:t>
            </a:r>
            <a:r>
              <a:rPr lang="en-US" altLang="zh-CN" smtClean="0">
                <a:solidFill>
                  <a:schemeClr val="tx1"/>
                </a:solidFill>
              </a:rPr>
              <a:t>提高纠错能力(</a:t>
            </a:r>
            <a:r>
              <a:rPr lang="zh-CN" altLang="en-US" smtClean="0">
                <a:solidFill>
                  <a:schemeClr val="tx1"/>
                </a:solidFill>
              </a:rPr>
              <a:t>图示为</a:t>
            </a:r>
            <a:r>
              <a:rPr lang="en-US" altLang="zh-CN" smtClean="0">
                <a:solidFill>
                  <a:schemeClr val="tx1"/>
                </a:solidFill>
              </a:rPr>
              <a:t>scale = 2 </a:t>
            </a:r>
            <a:r>
              <a:rPr lang="zh-CN" altLang="en-US" smtClean="0">
                <a:solidFill>
                  <a:schemeClr val="tx1"/>
                </a:solidFill>
              </a:rPr>
              <a:t>的</a:t>
            </a:r>
            <a:r>
              <a:rPr lang="en-US" altLang="zh-CN" smtClean="0">
                <a:solidFill>
                  <a:schemeClr val="tx1"/>
                </a:solidFill>
              </a:rPr>
              <a:t>cut)</a:t>
            </a:r>
            <a:endParaRPr lang="en-US" altLang="zh-CN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/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838200" y="1825625"/>
                <a:ext cx="5321300" cy="4351655"/>
              </a:xfrm>
            </p:spPr>
            <p:txBody>
              <a:bodyPr>
                <a:normAutofit fontScale="70000"/>
              </a:bodyPr>
              <a:lstStyle/>
              <a:p>
                <a:r>
                  <a:rPr lang="zh-CN" altLang="en-US" smtClean="0">
                    <a:solidFill>
                      <a:schemeClr val="tx1"/>
                    </a:solidFill>
                  </a:rPr>
                  <a:t>在代码中，给定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cut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中心的坐标，人为取定非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loop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operator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如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为两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cut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之间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data qubit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的连线中最靠边界的一列（如示意图所示）</a:t>
                </a:r>
                <a:endParaRPr lang="zh-CN" altLang="en-US" smtClean="0">
                  <a:solidFill>
                    <a:schemeClr val="tx1"/>
                  </a:solidFill>
                </a:endParaRPr>
              </a:p>
              <a:p>
                <a:r>
                  <a:rPr lang="zh-CN" altLang="en-US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braid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操作中，选其为使得编织形成的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loop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最小的一列</a:t>
                </a:r>
                <a:endParaRPr lang="zh-CN" altLang="en-US" smtClean="0">
                  <a:solidFill>
                    <a:schemeClr val="tx1"/>
                  </a:solidFill>
                </a:endParaRPr>
              </a:p>
              <a:p>
                <a:r>
                  <a:rPr lang="zh-CN" altLang="en-US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 Hardamard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门中，选它为图示位置</a:t>
                </a:r>
                <a:endParaRPr lang="zh-CN" altLang="en-US" smtClean="0">
                  <a:solidFill>
                    <a:schemeClr val="tx1"/>
                  </a:solidFill>
                </a:endParaRPr>
              </a:p>
              <a:p>
                <a:r>
                  <a:rPr lang="en-US" altLang="zh-CN" smtClean="0">
                    <a:solidFill>
                      <a:schemeClr val="tx1"/>
                    </a:solidFill>
                  </a:rPr>
                  <a:t>turn off 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内部的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measure qubit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之后，测量从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4-terminal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变为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3-terminal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measure qubit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测量的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stabilizer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所缺失的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data qubit(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即为产生的孤立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data qubit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最外圈的</a:t>
                </a:r>
                <a:r>
                  <a:rPr lang="en-US" altLang="zh-CN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mtClean="0">
                    <a:solidFill>
                      <a:schemeClr val="tx1"/>
                    </a:solidFill>
                  </a:rPr>
                  <a:t>，并将测量结果与现在的</a:t>
                </a:r>
                <a:r>
                  <a:rPr lang="en-US" altLang="zh-CN" smtClean="0">
                    <a:sym typeface="+mn-ea"/>
                  </a:rPr>
                  <a:t>3-terminal measure qubit</a:t>
                </a:r>
                <a:r>
                  <a:rPr lang="zh-CN" altLang="en-US" smtClean="0">
                    <a:sym typeface="+mn-ea"/>
                  </a:rPr>
                  <a:t>的测量结果相乘，作为</a:t>
                </a:r>
                <a:r>
                  <a:rPr lang="en-US" altLang="zh-CN" smtClean="0">
                    <a:sym typeface="+mn-ea"/>
                  </a:rPr>
                  <a:t>syndrome measurement.</a:t>
                </a:r>
                <a:endParaRPr lang="en-US" altLang="zh-CN" smtClean="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838200" y="1825625"/>
                <a:ext cx="5321300" cy="4351655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2023-11-17 15:38:31.258000"/>
          <p:cNvPicPr>
            <a:picLocks noChangeAspect="1"/>
          </p:cNvPicPr>
          <p:nvPr/>
        </p:nvPicPr>
        <p:blipFill>
          <a:blip r:embed="rId5"/>
          <a:srcRect l="1342" t="623" r="-1342" b="-623"/>
          <a:stretch>
            <a:fillRect/>
          </a:stretch>
        </p:blipFill>
        <p:spPr>
          <a:xfrm>
            <a:off x="6159500" y="1449070"/>
            <a:ext cx="5248275" cy="51930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1"/>
          <p:cNvSpPr txBox="1"/>
          <p:nvPr>
            <p:custDataLst>
              <p:tags r:id="rId1"/>
            </p:custDataLst>
          </p:nvPr>
        </p:nvSpPr>
        <p:spPr>
          <a:xfrm>
            <a:off x="582930" y="276860"/>
            <a:ext cx="9973945" cy="23856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初始化</a:t>
            </a:r>
            <a:r>
              <a:rPr lang="en-US" altLang="zh-CN" dirty="0" smtClean="0">
                <a:solidFill>
                  <a:schemeClr val="tx1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两次error tracking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a-&gt;b:</a:t>
            </a:r>
            <a:r>
              <a:rPr lang="zh-CN" altLang="en-US" dirty="0" smtClean="0">
                <a:solidFill>
                  <a:schemeClr val="tx1"/>
                </a:solidFill>
              </a:rPr>
              <a:t>测量孤立</a:t>
            </a:r>
            <a:r>
              <a:rPr lang="en-US" altLang="zh-CN" dirty="0" smtClean="0">
                <a:solidFill>
                  <a:schemeClr val="tx1"/>
                </a:solidFill>
              </a:rPr>
              <a:t>1, 2, 3 qubit in z basis</a:t>
            </a:r>
            <a:r>
              <a:rPr lang="zh-CN" altLang="en-US" dirty="0" smtClean="0">
                <a:solidFill>
                  <a:schemeClr val="tx1"/>
                </a:solidFill>
              </a:rPr>
              <a:t>，并将测量结果与相应</a:t>
            </a:r>
            <a:r>
              <a:rPr lang="en-US" altLang="zh-CN" dirty="0" smtClean="0">
                <a:solidFill>
                  <a:schemeClr val="tx1"/>
                </a:solidFill>
              </a:rPr>
              <a:t>measure qubit</a:t>
            </a:r>
            <a:r>
              <a:rPr lang="zh-CN" altLang="en-US" dirty="0" smtClean="0">
                <a:solidFill>
                  <a:schemeClr val="tx1"/>
                </a:solidFill>
              </a:rPr>
              <a:t>测量结果相乘，作为</a:t>
            </a:r>
            <a:r>
              <a:rPr lang="en-US" altLang="zh-CN" dirty="0" smtClean="0">
                <a:solidFill>
                  <a:schemeClr val="tx1"/>
                </a:solidFill>
              </a:rPr>
              <a:t>syndrome measurement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b-&gt;c:</a:t>
            </a:r>
            <a:r>
              <a:rPr lang="zh-CN" altLang="en-US" dirty="0" smtClean="0">
                <a:solidFill>
                  <a:schemeClr val="tx1"/>
                </a:solidFill>
              </a:rPr>
              <a:t>将</a:t>
            </a:r>
            <a:r>
              <a:rPr lang="en-US" altLang="zh-CN" dirty="0" smtClean="0">
                <a:solidFill>
                  <a:schemeClr val="tx1"/>
                </a:solidFill>
              </a:rPr>
              <a:t>1, 2, 3</a:t>
            </a:r>
            <a:r>
              <a:rPr lang="zh-CN" altLang="en-US" dirty="0" smtClean="0">
                <a:solidFill>
                  <a:schemeClr val="tx1"/>
                </a:solidFill>
              </a:rPr>
              <a:t>重置为</a:t>
            </a:r>
            <a:r>
              <a:rPr lang="en-US" altLang="zh-CN" dirty="0" smtClean="0">
                <a:solidFill>
                  <a:schemeClr val="tx1"/>
                </a:solidFill>
              </a:rPr>
              <a:t>|g&gt;.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c-&gt;d:turn on</a:t>
            </a:r>
            <a:r>
              <a:rPr lang="zh-CN" altLang="en-US" dirty="0" smtClean="0">
                <a:solidFill>
                  <a:schemeClr val="tx1"/>
                </a:solidFill>
              </a:rPr>
              <a:t>，获取测量结果进行</a:t>
            </a:r>
            <a:r>
              <a:rPr lang="en-US" altLang="zh-CN" dirty="0" smtClean="0">
                <a:solidFill>
                  <a:schemeClr val="tx1"/>
                </a:solidFill>
              </a:rPr>
              <a:t>error tracking.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3" name="图片 2" descr="2023-11-17 15:39:45.742000"/>
          <p:cNvPicPr>
            <a:picLocks noChangeAspect="1"/>
          </p:cNvPicPr>
          <p:nvPr/>
        </p:nvPicPr>
        <p:blipFill>
          <a:blip r:embed="rId2"/>
          <a:srcRect l="521" r="5556" b="50135"/>
          <a:stretch>
            <a:fillRect/>
          </a:stretch>
        </p:blipFill>
        <p:spPr>
          <a:xfrm>
            <a:off x="-67310" y="2661920"/>
            <a:ext cx="5736590" cy="4153535"/>
          </a:xfrm>
          <a:prstGeom prst="rect">
            <a:avLst/>
          </a:prstGeom>
        </p:spPr>
      </p:pic>
      <p:pic>
        <p:nvPicPr>
          <p:cNvPr id="5" name="图片 4" descr="2023-11-17 15:39:45.742000"/>
          <p:cNvPicPr>
            <a:picLocks noChangeAspect="1"/>
          </p:cNvPicPr>
          <p:nvPr/>
        </p:nvPicPr>
        <p:blipFill>
          <a:blip r:embed="rId2"/>
          <a:srcRect l="5512" t="49796" r="5249" b="3265"/>
          <a:stretch>
            <a:fillRect/>
          </a:stretch>
        </p:blipFill>
        <p:spPr>
          <a:xfrm>
            <a:off x="5983605" y="2818765"/>
            <a:ext cx="5808345" cy="3928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1"/>
          <p:cNvSpPr txBox="1"/>
          <p:nvPr>
            <p:custDataLst>
              <p:tags r:id="rId1"/>
            </p:custDataLst>
          </p:nvPr>
        </p:nvSpPr>
        <p:spPr>
          <a:xfrm>
            <a:off x="784860" y="517525"/>
            <a:ext cx="9973945" cy="223139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</a:rPr>
              <a:t>测量</a:t>
            </a:r>
            <a:r>
              <a:rPr lang="en-US" altLang="zh-CN" sz="2400" dirty="0" smtClean="0">
                <a:solidFill>
                  <a:schemeClr val="tx1"/>
                </a:solidFill>
              </a:rPr>
              <a:t>操作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ym typeface="+mn-ea"/>
              </a:rPr>
              <a:t>两次error tracking</a:t>
            </a:r>
            <a:r>
              <a:rPr lang="zh-CN" altLang="en-US" sz="2400" dirty="0" smtClean="0"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初始化操作</a:t>
            </a:r>
            <a:r>
              <a:rPr lang="zh-CN" altLang="en-US" sz="2400" dirty="0" smtClean="0">
                <a:solidFill>
                  <a:schemeClr val="tx1"/>
                </a:solidFill>
              </a:rPr>
              <a:t>的逆</a:t>
            </a:r>
            <a:endParaRPr lang="zh-CN" altLang="en-US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ym typeface="+mn-ea"/>
              </a:rPr>
              <a:t>a-&gt;b:</a:t>
            </a:r>
            <a:r>
              <a:rPr lang="zh-CN" altLang="en-US" sz="2400" dirty="0" smtClean="0">
                <a:sym typeface="+mn-ea"/>
              </a:rPr>
              <a:t>测量孤立</a:t>
            </a:r>
            <a:r>
              <a:rPr lang="en-US" altLang="zh-CN" sz="2400" dirty="0" smtClean="0">
                <a:sym typeface="+mn-ea"/>
              </a:rPr>
              <a:t>1, 2, 3 qubit in z basis</a:t>
            </a:r>
            <a:r>
              <a:rPr lang="zh-CN" altLang="en-US" sz="2400" dirty="0" smtClean="0">
                <a:sym typeface="+mn-ea"/>
              </a:rPr>
              <a:t>，并将测量结果与相应</a:t>
            </a:r>
            <a:r>
              <a:rPr lang="en-US" altLang="zh-CN" sz="2400" dirty="0" smtClean="0">
                <a:sym typeface="+mn-ea"/>
              </a:rPr>
              <a:t>measure qubit</a:t>
            </a:r>
            <a:r>
              <a:rPr lang="zh-CN" altLang="en-US" sz="2400" dirty="0" smtClean="0">
                <a:sym typeface="+mn-ea"/>
              </a:rPr>
              <a:t>测量结果相乘，作为</a:t>
            </a:r>
            <a:r>
              <a:rPr lang="en-US" altLang="zh-CN" sz="2400" dirty="0" smtClean="0">
                <a:sym typeface="+mn-ea"/>
              </a:rPr>
              <a:t>syndrome measurement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ym typeface="+mn-ea"/>
              </a:rPr>
              <a:t>b-&gt;c:</a:t>
            </a:r>
            <a:r>
              <a:rPr lang="zh-CN" altLang="en-US" sz="2400" dirty="0" smtClean="0">
                <a:sym typeface="+mn-ea"/>
              </a:rPr>
              <a:t>将</a:t>
            </a:r>
            <a:r>
              <a:rPr lang="en-US" altLang="zh-CN" sz="2400" dirty="0" smtClean="0">
                <a:sym typeface="+mn-ea"/>
              </a:rPr>
              <a:t>1, 2, 3</a:t>
            </a:r>
            <a:r>
              <a:rPr lang="zh-CN" altLang="en-US" sz="2400" dirty="0" smtClean="0">
                <a:sym typeface="+mn-ea"/>
              </a:rPr>
              <a:t>重置为</a:t>
            </a:r>
            <a:r>
              <a:rPr lang="en-US" altLang="zh-CN" sz="2400" dirty="0" smtClean="0">
                <a:sym typeface="+mn-ea"/>
              </a:rPr>
              <a:t>|g&gt;.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en-US" altLang="zh-CN" sz="2400" dirty="0" smtClean="0">
                <a:sym typeface="+mn-ea"/>
              </a:rPr>
              <a:t>c-&gt;d:turn on</a:t>
            </a:r>
            <a:r>
              <a:rPr lang="zh-CN" altLang="en-US" sz="2400" dirty="0" smtClean="0">
                <a:sym typeface="+mn-ea"/>
              </a:rPr>
              <a:t>，获取测量结果进行</a:t>
            </a:r>
            <a:r>
              <a:rPr lang="en-US" altLang="zh-CN" sz="2400" dirty="0" smtClean="0">
                <a:sym typeface="+mn-ea"/>
              </a:rPr>
              <a:t>error tracking</a:t>
            </a:r>
            <a:r>
              <a:rPr lang="en-US" altLang="zh-CN" sz="2000" dirty="0" smtClean="0">
                <a:sym typeface="+mn-ea"/>
              </a:rPr>
              <a:t>.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700" dirty="0" smtClean="0">
              <a:solidFill>
                <a:schemeClr val="tx1"/>
              </a:solidFill>
            </a:endParaRPr>
          </a:p>
        </p:txBody>
      </p:sp>
      <p:pic>
        <p:nvPicPr>
          <p:cNvPr id="3" name="图片 2" descr="2023-11-17 15:50:31.245000"/>
          <p:cNvPicPr>
            <a:picLocks noChangeAspect="1"/>
          </p:cNvPicPr>
          <p:nvPr/>
        </p:nvPicPr>
        <p:blipFill>
          <a:blip r:embed="rId2"/>
          <a:srcRect l="4087" r="7629" b="50421"/>
          <a:stretch>
            <a:fillRect/>
          </a:stretch>
        </p:blipFill>
        <p:spPr>
          <a:xfrm>
            <a:off x="225425" y="2703830"/>
            <a:ext cx="5476240" cy="3980180"/>
          </a:xfrm>
          <a:prstGeom prst="rect">
            <a:avLst/>
          </a:prstGeom>
        </p:spPr>
      </p:pic>
      <p:pic>
        <p:nvPicPr>
          <p:cNvPr id="4" name="图片 3" descr="2023-11-17 15:50:31.245000"/>
          <p:cNvPicPr>
            <a:picLocks noChangeAspect="1"/>
          </p:cNvPicPr>
          <p:nvPr/>
        </p:nvPicPr>
        <p:blipFill>
          <a:blip r:embed="rId2"/>
          <a:srcRect l="5182" t="49351" r="6723" b="433"/>
          <a:stretch>
            <a:fillRect/>
          </a:stretch>
        </p:blipFill>
        <p:spPr>
          <a:xfrm>
            <a:off x="6104890" y="2781300"/>
            <a:ext cx="5526405" cy="4076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266815" y="802005"/>
                <a:ext cx="4810125" cy="5165725"/>
              </a:xfrm>
              <a:prstGeom prst="rect">
                <a:avLst/>
              </a:prstGeom>
            </p:spPr>
            <p:txBody>
              <a:bodyPr anchor="t" anchorCtr="0">
                <a:normAutofit fontScale="25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0" dirty="0" smtClean="0">
                    <a:sym typeface="+mn-ea"/>
                  </a:rPr>
                  <a:t>move cut操作</a:t>
                </a:r>
                <a:r>
                  <a:rPr lang="zh-CN" altLang="en-US" sz="8000" dirty="0" smtClean="0">
                    <a:sym typeface="+mn-ea"/>
                  </a:rPr>
                  <a:t>，</a:t>
                </a:r>
                <a:r>
                  <a:rPr lang="en-US" altLang="zh-CN" sz="8000" dirty="0" smtClean="0">
                    <a:sym typeface="+mn-ea"/>
                  </a:rPr>
                  <a:t>两次error tracking</a:t>
                </a:r>
                <a:endParaRPr lang="en-US" altLang="zh-CN" sz="80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sz="8000" dirty="0" smtClean="0">
                    <a:sym typeface="+mn-ea"/>
                  </a:rPr>
                  <a:t>a-&gt;b:</a:t>
                </a:r>
                <a:r>
                  <a:rPr lang="zh-CN" altLang="en-US" sz="8000" dirty="0" smtClean="0">
                    <a:sym typeface="+mn-ea"/>
                  </a:rPr>
                  <a:t>测量孤立</a:t>
                </a:r>
                <a:r>
                  <a:rPr lang="en-US" altLang="zh-CN" sz="8000" dirty="0" smtClean="0">
                    <a:sym typeface="+mn-ea"/>
                  </a:rPr>
                  <a:t>1, 2, ..., n-1 qubit in x basis</a:t>
                </a:r>
                <a:r>
                  <a:rPr lang="zh-CN" altLang="en-US" sz="8000" dirty="0" smtClean="0">
                    <a:sym typeface="+mn-ea"/>
                  </a:rPr>
                  <a:t>，并将测量结果与相应</a:t>
                </a:r>
                <a:r>
                  <a:rPr lang="en-US" altLang="zh-CN" sz="8000" dirty="0" smtClean="0">
                    <a:sym typeface="+mn-ea"/>
                  </a:rPr>
                  <a:t>measure qubit</a:t>
                </a:r>
                <a:r>
                  <a:rPr lang="zh-CN" altLang="en-US" sz="8000" dirty="0" smtClean="0">
                    <a:sym typeface="+mn-ea"/>
                  </a:rPr>
                  <a:t>测量结果相乘，作为</a:t>
                </a:r>
                <a:r>
                  <a:rPr lang="en-US" altLang="zh-CN" sz="8000" dirty="0" smtClean="0">
                    <a:sym typeface="+mn-ea"/>
                  </a:rPr>
                  <a:t>syndrome measurement</a:t>
                </a:r>
                <a:endParaRPr lang="zh-CN" altLang="en-US" sz="80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sz="8000" dirty="0" smtClean="0">
                    <a:sym typeface="+mn-ea"/>
                  </a:rPr>
                  <a:t>b-&gt;c:</a:t>
                </a:r>
                <a:r>
                  <a:rPr lang="en-US" altLang="zh-CN" sz="8000" dirty="0" smtClean="0">
                    <a:sym typeface="+mn-ea"/>
                  </a:rPr>
                  <a:t>turn on</a:t>
                </a:r>
                <a:r>
                  <a:rPr lang="zh-CN" altLang="en-US" sz="8000" dirty="0" smtClean="0">
                    <a:sym typeface="+mn-ea"/>
                  </a:rPr>
                  <a:t>，获取</a:t>
                </a:r>
                <a:r>
                  <a:rPr lang="en-US" altLang="zh-CN" sz="8000" dirty="0" smtClean="0">
                    <a:sym typeface="+mn-ea"/>
                  </a:rPr>
                  <a:t>stabilizer(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CN" sz="8000" dirty="0" smtClean="0">
                    <a:sym typeface="+mn-ea"/>
                  </a:rPr>
                  <a:t>,...,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CN" sz="8000" dirty="0" smtClean="0">
                    <a:sym typeface="+mn-ea"/>
                  </a:rPr>
                  <a:t>)</a:t>
                </a:r>
                <a:r>
                  <a:rPr lang="zh-CN" altLang="en-US" sz="8000" dirty="0" smtClean="0">
                    <a:sym typeface="+mn-ea"/>
                  </a:rPr>
                  <a:t>测量结果进行</a:t>
                </a:r>
                <a:r>
                  <a:rPr lang="en-US" altLang="zh-CN" sz="8000" dirty="0" smtClean="0">
                    <a:sym typeface="+mn-ea"/>
                  </a:rPr>
                  <a:t>error tracking.</a:t>
                </a:r>
                <a:endParaRPr lang="en-US" altLang="zh-CN" sz="8000" dirty="0" smtClean="0">
                  <a:sym typeface="+mn-ea"/>
                </a:endParaRPr>
              </a:p>
              <a:p>
                <a:endParaRPr lang="zh-CN" altLang="en-US" sz="80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sz="8000" dirty="0" smtClean="0">
                    <a:solidFill>
                      <a:schemeClr val="tx1"/>
                    </a:solidFill>
                  </a:rPr>
                  <a:t>byproduct:                                           </a:t>
                </a:r>
                <a:endParaRPr lang="en-US" altLang="zh-CN" sz="8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8000" dirty="0" smtClean="0">
                    <a:solidFill>
                      <a:schemeClr val="tx1"/>
                    </a:solidFill>
                  </a:rPr>
                  <a:t>   pz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p>
                    </m:sSubSup>
                    <m:r>
                      <a:rPr lang="en-US" altLang="zh-CN" sz="80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</m:oMath>
                </a14:m>
                <a:r>
                  <a:rPr lang="en-US" altLang="zh-CN" sz="8000" dirty="0" smtClean="0">
                    <a:solidFill>
                      <a:schemeClr val="tx1"/>
                    </a:solidFill>
                  </a:rPr>
                  <a:t>···</a:t>
                </a:r>
                <a14:m>
                  <m:oMath xmlns:m="http://schemas.openxmlformats.org/officeDocument/2006/math">
                    <m:r>
                      <a:rPr lang="en-US" altLang="zh-CN" sz="8000" dirty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p>
                    </m:sSubSup>
                    <m:r>
                      <a:rPr lang="en-US" altLang="zh-CN" sz="80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  <m:r>
                      <a:rPr lang="en-US" altLang="zh-CN" sz="80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sz="80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···</m:t>
                    </m:r>
                    <m:sSubSup>
                      <m:sSubSupPr>
                        <m:ctrlP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𝑍</m:t>
                        </m:r>
                      </m:e>
                      <m:sub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CN" sz="8000" dirty="0" smtClean="0">
                    <a:solidFill>
                      <a:schemeClr val="tx1"/>
                    </a:solidFill>
                  </a:rPr>
                  <a:t>,          </a:t>
                </a:r>
                <a:r>
                  <a:rPr lang="zh-CN" altLang="en-US" sz="8000" dirty="0" smtClean="0">
                    <a:solidFill>
                      <a:schemeClr val="tx1"/>
                    </a:solidFill>
                  </a:rPr>
                  <a:t>若结果为</a:t>
                </a:r>
                <a:r>
                  <a:rPr lang="en-US" altLang="zh-CN" sz="8000" dirty="0" smtClean="0">
                    <a:solidFill>
                      <a:schemeClr val="tx1"/>
                    </a:solidFill>
                  </a:rPr>
                  <a:t>-1</a:t>
                </a:r>
                <a:r>
                  <a:rPr lang="zh-CN" altLang="en-US" sz="8000" dirty="0" smtClean="0">
                    <a:solidFill>
                      <a:schemeClr val="tx1"/>
                    </a:solidFill>
                  </a:rPr>
                  <a:t>，相当于在</a:t>
                </a:r>
                <a:r>
                  <a:rPr lang="en-US" altLang="zh-CN" sz="8000" dirty="0" smtClean="0">
                    <a:solidFill>
                      <a:schemeClr val="tx1"/>
                    </a:solidFill>
                  </a:rPr>
                  <a:t>1,...,n-1stabilizer</a:t>
                </a:r>
                <a:r>
                  <a:rPr lang="zh-CN" altLang="en-US" sz="8000" dirty="0" smtClean="0">
                    <a:solidFill>
                      <a:schemeClr val="tx1"/>
                    </a:solidFill>
                  </a:rPr>
                  <a:t>涵盖的</a:t>
                </a:r>
                <a:r>
                  <a:rPr lang="en-US" altLang="zh-CN" sz="8000" dirty="0" smtClean="0">
                    <a:solidFill>
                      <a:schemeClr val="tx1"/>
                    </a:solidFill>
                  </a:rPr>
                  <a:t>data qubit</a:t>
                </a:r>
                <a:r>
                  <a:rPr lang="zh-CN" altLang="en-US" sz="8000" dirty="0" smtClean="0">
                    <a:solidFill>
                      <a:schemeClr val="tx1"/>
                    </a:solidFill>
                  </a:rPr>
                  <a:t>上任取某一个引入</a:t>
                </a:r>
                <a:r>
                  <a:rPr lang="en-US" altLang="zh-CN" sz="8000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sz="8000" dirty="0" smtClean="0">
                    <a:solidFill>
                      <a:schemeClr val="tx1"/>
                    </a:solidFill>
                  </a:rPr>
                  <a:t>错误</a:t>
                </a:r>
                <a:r>
                  <a:rPr lang="en-US" altLang="zh-CN" sz="8000" dirty="0" smtClean="0">
                    <a:solidFill>
                      <a:schemeClr val="tx1"/>
                    </a:solidFill>
                  </a:rPr>
                  <a:t>                               </a:t>
                </a:r>
                <a:endParaRPr lang="en-US" altLang="zh-CN" sz="8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8000" dirty="0" smtClean="0">
                    <a:solidFill>
                      <a:schemeClr val="tx1"/>
                    </a:solidFill>
                  </a:rPr>
                  <a:t>   px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  <m:r>
                      <a:rPr lang="en-US" altLang="zh-CN" sz="800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sz="800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···</m:t>
                    </m:r>
                    <m:r>
                      <a:rPr lang="en-US" altLang="zh-CN" sz="8000" i="1" dirty="0" smtClean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8000" i="1" dirty="0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zh-CN" altLang="en-US" sz="8000" dirty="0" smtClean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 sz="8000" dirty="0" smtClean="0">
                    <a:sym typeface="+mn-ea"/>
                  </a:rPr>
                  <a:t>相当于在</a:t>
                </a:r>
                <a:r>
                  <a:rPr lang="en-US" altLang="zh-CN" sz="8000" dirty="0" smtClean="0">
                    <a:sym typeface="+mn-ea"/>
                  </a:rPr>
                  <a:t>1,...,n-1stabilizer</a:t>
                </a:r>
                <a:r>
                  <a:rPr lang="zh-CN" altLang="en-US" sz="8000" dirty="0" smtClean="0">
                    <a:sym typeface="+mn-ea"/>
                  </a:rPr>
                  <a:t>涵盖的</a:t>
                </a:r>
                <a:r>
                  <a:rPr lang="en-US" altLang="zh-CN" sz="8000" dirty="0" smtClean="0">
                    <a:sym typeface="+mn-ea"/>
                  </a:rPr>
                  <a:t>data qubit</a:t>
                </a:r>
                <a:r>
                  <a:rPr lang="zh-CN" altLang="en-US" sz="8000" dirty="0" smtClean="0">
                    <a:sym typeface="+mn-ea"/>
                  </a:rPr>
                  <a:t>上任取某一个引入</a:t>
                </a:r>
                <a:r>
                  <a:rPr lang="en-US" altLang="zh-CN" sz="8000" dirty="0" smtClean="0">
                    <a:sym typeface="+mn-ea"/>
                  </a:rPr>
                  <a:t>z</a:t>
                </a:r>
                <a:r>
                  <a:rPr lang="zh-CN" altLang="en-US" sz="8000" dirty="0" smtClean="0">
                    <a:sym typeface="+mn-ea"/>
                  </a:rPr>
                  <a:t>错误</a:t>
                </a:r>
                <a:r>
                  <a:rPr lang="en-US" altLang="zh-CN" sz="8000" dirty="0" smtClean="0">
                    <a:sym typeface="+mn-ea"/>
                  </a:rPr>
                  <a:t> </a:t>
                </a:r>
                <a:r>
                  <a:rPr lang="en-US" altLang="zh-CN" sz="3600" dirty="0" smtClean="0">
                    <a:sym typeface="+mn-ea"/>
                  </a:rPr>
                  <a:t>             </a:t>
                </a:r>
                <a:endParaRPr lang="zh-CN" altLang="en-US" sz="3600" dirty="0" smtClean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占位符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6266815" y="802005"/>
                <a:ext cx="4810125" cy="5165725"/>
              </a:xfrm>
              <a:prstGeom prst="rect">
                <a:avLst/>
              </a:prstGeom>
              <a:blipFill rotWithShape="1">
                <a:blip r:embed="rId3"/>
                <a:stretch>
                  <a:fillRect r="-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2023-11-17 15:53:37.502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" y="548005"/>
            <a:ext cx="5125720" cy="5419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微信图片_202311201636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2480" y="3429000"/>
            <a:ext cx="10059035" cy="2702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71220" y="303530"/>
                <a:ext cx="10596880" cy="1968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/>
                  <a:t>distance:</a:t>
                </a:r>
                <a:r>
                  <a:rPr lang="zh-CN" altLang="en-US" sz="2400"/>
                  <a:t>衡量了被编织的两个</a:t>
                </a:r>
                <a:r>
                  <a:rPr lang="en-US" altLang="zh-CN" sz="2400"/>
                  <a:t>cut</a:t>
                </a:r>
                <a:r>
                  <a:rPr lang="zh-CN" altLang="en-US" sz="2400"/>
                  <a:t>中心</a:t>
                </a:r>
                <a:r>
                  <a:rPr lang="en-US" altLang="zh-CN" sz="2400"/>
                  <a:t>measure qubit</a:t>
                </a:r>
                <a:r>
                  <a:rPr lang="zh-CN" altLang="en-US" sz="2400"/>
                  <a:t>的下标之差，</a:t>
                </a:r>
                <a:endParaRPr lang="zh-CN" altLang="en-US" sz="2400"/>
              </a:p>
              <a:p>
                <a:r>
                  <a:rPr lang="zh-CN" altLang="en-US" sz="2400"/>
                  <a:t> </a:t>
                </a:r>
                <a:r>
                  <a:rPr lang="en-US" altLang="zh-CN" sz="2400"/>
                  <a:t>               e.g. distance = k </a:t>
                </a:r>
                <a:r>
                  <a:rPr lang="zh-CN" altLang="en-US" sz="2400"/>
                  <a:t>表示</a:t>
                </a:r>
                <a:r>
                  <a:rPr lang="en-US" altLang="zh-CN" sz="2400"/>
                  <a:t> (z2-x1)/wideth = k.</a:t>
                </a:r>
                <a:endParaRPr lang="en-US" altLang="zh-CN" sz="2400"/>
              </a:p>
              <a:p>
                <a:r>
                  <a:rPr lang="en-US" altLang="zh-CN" sz="2400"/>
                  <a:t>a-&gt;e: </a:t>
                </a:r>
                <a:r>
                  <a:rPr lang="zh-CN" altLang="en-US" sz="2400"/>
                  <a:t>流程原理同</a:t>
                </a:r>
                <a:r>
                  <a:rPr lang="en-US" altLang="zh-CN" sz="2400"/>
                  <a:t>move</a:t>
                </a:r>
                <a:r>
                  <a:rPr lang="zh-CN" altLang="en-US" sz="2400"/>
                  <a:t>操作</a:t>
                </a:r>
                <a:endParaRPr lang="zh-CN" altLang="en-US" sz="2400"/>
              </a:p>
              <a:p>
                <a:r>
                  <a:rPr lang="en-US" altLang="zh-CN" sz="2400"/>
                  <a:t>e-&gt;f: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</a:rPr>
                      <m:t> 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𝐿𝑜𝑜𝑝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’’’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···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’’’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’’’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400"/>
              </a:p>
              <a:p>
                <a:endParaRPr lang="en-US" altLang="zh-CN" sz="24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0" y="303530"/>
                <a:ext cx="10596880" cy="1968500"/>
              </a:xfrm>
              <a:prstGeom prst="rect">
                <a:avLst/>
              </a:prstGeom>
              <a:blipFill rotWithShape="1">
                <a:blip r:embed="rId2"/>
                <a:stretch>
                  <a:fillRect b="-14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95960" y="2209800"/>
                <a:ext cx="4752975" cy="977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>
                    <a:sym typeface="+mn-ea"/>
                  </a:rPr>
                  <a:t>byproduct:  </a:t>
                </a:r>
                <a:r>
                  <a:rPr lang="en-US" altLang="zh-CN" sz="2400" dirty="0" smtClean="0">
                    <a:sym typeface="+mn-ea"/>
                  </a:rPr>
                  <a:t>px1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sup>
                    </m:sSubSup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</m:oMath>
                </a14:m>
                <a:r>
                  <a:rPr lang="en-US" altLang="zh-CN" sz="2400" dirty="0" smtClean="0">
                    <a:sym typeface="+mn-ea"/>
                  </a:rPr>
                  <a:t>···</a:t>
                </a:r>
                <a14:m>
                  <m:oMath xmlns:m="http://schemas.openxmlformats.org/officeDocument/2006/math">
                    <m:r>
                      <a:rPr lang="en-US" altLang="zh-CN" sz="2400" dirty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12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CN" sz="2400" i="1" dirty="0" smtClean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en-US" altLang="zh-CN" sz="2400"/>
                  <a:t>  	            px2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  <m:r>
                      <a:rPr lang="en-US" altLang="zh-CN" sz="2400" i="1" dirty="0" smtClean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sz="2400" dirty="0" smtClean="0">
                        <a:latin typeface="Cambria Math" panose="02040503050406030204" charset="0"/>
                        <a:sym typeface="+mn-ea"/>
                      </a:rPr>
                      <m:t>···</m:t>
                    </m:r>
                    <m:r>
                      <a:rPr lang="en-US" altLang="zh-CN" sz="2400" dirty="0" smtClean="0">
                        <a:solidFill>
                          <a:schemeClr val="tx1"/>
                        </a:solidFill>
                        <a:latin typeface="Cambria Math" panose="02040503050406030204" charset="0"/>
                      </a:rPr>
                      <m:t>∗</m:t>
                    </m:r>
                    <m:sSubSup>
                      <m:sSub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 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9</m:t>
                        </m:r>
                      </m:sub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p>
                    </m:sSubSup>
                  </m:oMath>
                </a14:m>
                <a:endParaRPr lang="en-US" altLang="zh-CN" sz="24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" y="2209800"/>
                <a:ext cx="4752975" cy="9772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微信图片_2023112016362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9265" y="2444115"/>
            <a:ext cx="8281670" cy="3011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57400" y="763905"/>
                <a:ext cx="4361815" cy="12680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−&gt;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763905"/>
                <a:ext cx="4361815" cy="12680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6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0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f"/>
  <p:tag name="KSO_WM_UNIT_INDEX" val="2"/>
  <p:tag name="KSO_WM_UNIT_ID" val="260*f*2"/>
  <p:tag name="KSO_WM_UNIT_CLEAR" val="1"/>
  <p:tag name="KSO_WM_UNIT_LAYERLEVEL" val="1"/>
  <p:tag name="KSO_WM_UNIT_VALUE" val="154"/>
  <p:tag name="KSO_WM_UNIT_HIGHLIGHT" val="0"/>
  <p:tag name="KSO_WM_UNIT_COMPATIBLE" val="0"/>
  <p:tag name="KSO_WM_UNIT_PRESET_TEXT" val="请在此处添加文本"/>
  <p:tag name="KSO_WM_BEAUTIFY_FLAG" val="#wm#"/>
</p:tagLst>
</file>

<file path=ppt/tags/tag11.xml><?xml version="1.0" encoding="utf-8"?>
<p:tagLst xmlns:p="http://schemas.openxmlformats.org/presentationml/2006/main">
  <p:tag name="KSO_WM_UNIT_CREATIVECROP_PICSHAPE_ID" val="4"/>
</p:tagLst>
</file>

<file path=ppt/tags/tag12.xml><?xml version="1.0" encoding="utf-8"?>
<p:tagLst xmlns:p="http://schemas.openxmlformats.org/presentationml/2006/main">
  <p:tag name="KSO_WM_UNIT_CREATIVECROP_PICSHAPE_ID" val="5"/>
</p:tagLst>
</file>

<file path=ppt/tags/tag1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4"/>
  <p:tag name="KSO_WM_SLIDE_INDEX" val="4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  <p:tag name="KSO_WM_SPECIAL_SOURCE" val="bdnull"/>
</p:tagLst>
</file>

<file path=ppt/tags/tag14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5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6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  <p:tag name="KSO_WM_SPECIAL_SOURCE" val="bdnull"/>
</p:tagLst>
</file>

<file path=ppt/tags/tag1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95*f*1"/>
  <p:tag name="KSO_WM_UNIT_CLEAR" val="1"/>
  <p:tag name="KSO_WM_UNIT_LAYERLEVEL" val="1"/>
  <p:tag name="KSO_WM_UNIT_VALUE" val="210"/>
  <p:tag name="KSO_WM_UNIT_HIGHLIGHT" val="0"/>
  <p:tag name="KSO_WM_UNIT_COMPATIBLE" val="0"/>
  <p:tag name="KSO_WM_BEAUTIFY_FLAG" val="#wm#"/>
  <p:tag name="KSO_WM_UNIT_PRESET_TEXT" val="请在此处添加文本"/>
</p:tagLst>
</file>

<file path=ppt/tags/tag19.xml><?xml version="1.0" encoding="utf-8"?>
<p:tagLst xmlns:p="http://schemas.openxmlformats.org/presentationml/2006/main">
  <p:tag name="KSO_WM_TEMPLATE_CATEGORY" val="preset"/>
  <p:tag name="KSO_WM_TEMPLATE_INDEX" val="201"/>
  <p:tag name="KSO_WM_SLIDE_ID" val="150995295"/>
  <p:tag name="KSO_WM_SLIDE_INDEX" val="48"/>
  <p:tag name="KSO_WM_SLIDE_ITEM_CNT" val="1"/>
  <p:tag name="KSO_WM_SLIDE_LAYOUT" val="f"/>
  <p:tag name="KSO_WM_SLIDE_LAYOUT_CNT" val="1"/>
  <p:tag name="KSO_WM_SLIDE_TYPE" val="text"/>
  <p:tag name="KSO_WM_BEAUTIFY_FLAG" val="#wm#"/>
  <p:tag name="KSO_WM_SLIDE_POSITION" val="87*63"/>
  <p:tag name="KSO_WM_SLIDE_SIZE" val="785*407"/>
  <p:tag name="KSO_WM_TAG_VERSION" val="1.0"/>
  <p:tag name="KSO_WM_SPECIAL_SOURCE" val="bdnull"/>
</p:tagLst>
</file>

<file path=ppt/tags/tag2.xml><?xml version="1.0" encoding="utf-8"?>
<p:tagLst xmlns:p="http://schemas.openxmlformats.org/presentationml/2006/main">
  <p:tag name="KSO_WM_TEMPLATE_CATEGORY" val="preset"/>
  <p:tag name="KSO_WM_TEMPLATE_INDEX" val="11"/>
  <p:tag name="KSO_WM_UNIT_TYPE" val="b"/>
  <p:tag name="KSO_WM_UNIT_INDEX" val="1"/>
  <p:tag name="KSO_WM_UNIT_ID" val="256*b*1"/>
  <p:tag name="KSO_WM_UNIT_CLEAR" val="1"/>
  <p:tag name="KSO_WM_UNIT_LAYERLEVEL" val="1"/>
  <p:tag name="KSO_WM_UNIT_VALUE" val="140"/>
  <p:tag name="KSO_WM_UNIT_ISCONTENTSTITLE" val="0"/>
  <p:tag name="KSO_WM_UNIT_HIGHLIGHT" val="0"/>
  <p:tag name="KSO_WM_UNIT_COMPATIBLE" val="0"/>
  <p:tag name="KSO_WM_UNIT_PRESET_TEXT" val="请在此处添加副标题"/>
  <p:tag name="KSO_WM_BEAUTIFY_FLAG" val="#wm#"/>
  <p:tag name="KSO_WM_TAG_VERSION" val="1.0"/>
</p:tagLst>
</file>

<file path=ppt/tags/tag2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95*f*1"/>
  <p:tag name="KSO_WM_UNIT_CLEAR" val="1"/>
  <p:tag name="KSO_WM_UNIT_LAYERLEVEL" val="1"/>
  <p:tag name="KSO_WM_UNIT_VALUE" val="210"/>
  <p:tag name="KSO_WM_UNIT_HIGHLIGHT" val="0"/>
  <p:tag name="KSO_WM_UNIT_COMPATIBLE" val="0"/>
  <p:tag name="KSO_WM_BEAUTIFY_FLAG" val="#wm#"/>
  <p:tag name="KSO_WM_UNIT_PRESET_TEXT" val="请在此处添加文本"/>
</p:tagLst>
</file>

<file path=ppt/tags/tag21.xml><?xml version="1.0" encoding="utf-8"?>
<p:tagLst xmlns:p="http://schemas.openxmlformats.org/presentationml/2006/main">
  <p:tag name="KSO_WM_TEMPLATE_CATEGORY" val="preset"/>
  <p:tag name="KSO_WM_TEMPLATE_INDEX" val="201"/>
  <p:tag name="KSO_WM_SLIDE_ID" val="150995295"/>
  <p:tag name="KSO_WM_SLIDE_INDEX" val="48"/>
  <p:tag name="KSO_WM_SLIDE_ITEM_CNT" val="1"/>
  <p:tag name="KSO_WM_SLIDE_LAYOUT" val="f"/>
  <p:tag name="KSO_WM_SLIDE_LAYOUT_CNT" val="1"/>
  <p:tag name="KSO_WM_SLIDE_TYPE" val="text"/>
  <p:tag name="KSO_WM_BEAUTIFY_FLAG" val="#wm#"/>
  <p:tag name="KSO_WM_SLIDE_POSITION" val="87*63"/>
  <p:tag name="KSO_WM_SLIDE_SIZE" val="785*407"/>
  <p:tag name="KSO_WM_TAG_VERSION" val="1.0"/>
  <p:tag name="KSO_WM_SPECIAL_SOURCE" val="bdnull"/>
</p:tagLst>
</file>

<file path=ppt/tags/tag2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95*f*1"/>
  <p:tag name="KSO_WM_UNIT_CLEAR" val="1"/>
  <p:tag name="KSO_WM_UNIT_LAYERLEVEL" val="1"/>
  <p:tag name="KSO_WM_UNIT_VALUE" val="210"/>
  <p:tag name="KSO_WM_UNIT_HIGHLIGHT" val="0"/>
  <p:tag name="KSO_WM_UNIT_COMPATIBLE" val="0"/>
  <p:tag name="KSO_WM_BEAUTIFY_FLAG" val="#wm#"/>
  <p:tag name="KSO_WM_UNIT_PRESET_TEXT" val="请在此处添加文本"/>
</p:tagLst>
</file>

<file path=ppt/tags/tag2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95*f*1"/>
  <p:tag name="KSO_WM_UNIT_CLEAR" val="1"/>
  <p:tag name="KSO_WM_UNIT_LAYERLEVEL" val="1"/>
  <p:tag name="KSO_WM_UNIT_VALUE" val="210"/>
  <p:tag name="KSO_WM_UNIT_HIGHLIGHT" val="0"/>
  <p:tag name="KSO_WM_UNIT_COMPATIBLE" val="0"/>
  <p:tag name="KSO_WM_BEAUTIFY_FLAG" val="#wm#"/>
  <p:tag name="KSO_WM_UNIT_PRESET_TEXT" val="请在此处添加文本"/>
</p:tagLst>
</file>

<file path=ppt/tags/tag24.xml><?xml version="1.0" encoding="utf-8"?>
<p:tagLst xmlns:p="http://schemas.openxmlformats.org/presentationml/2006/main">
  <p:tag name="KSO_WM_TEMPLATE_CATEGORY" val="preset"/>
  <p:tag name="KSO_WM_TEMPLATE_INDEX" val="201"/>
  <p:tag name="KSO_WM_SLIDE_ID" val="150995295"/>
  <p:tag name="KSO_WM_SLIDE_INDEX" val="48"/>
  <p:tag name="KSO_WM_SLIDE_ITEM_CNT" val="1"/>
  <p:tag name="KSO_WM_SLIDE_LAYOUT" val="f"/>
  <p:tag name="KSO_WM_SLIDE_LAYOUT_CNT" val="1"/>
  <p:tag name="KSO_WM_SLIDE_TYPE" val="text"/>
  <p:tag name="KSO_WM_BEAUTIFY_FLAG" val="#wm#"/>
  <p:tag name="KSO_WM_SLIDE_POSITION" val="87*63"/>
  <p:tag name="KSO_WM_SLIDE_SIZE" val="785*407"/>
  <p:tag name="KSO_WM_TAG_VERSION" val="1.0"/>
  <p:tag name="KSO_WM_SPECIAL_SOURCE" val="bdnull"/>
</p:tagLst>
</file>

<file path=ppt/tags/tag25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PLACING_PICTURE_USER_VIEWPORT" val="{&quot;height&quot;:3053,&quot;width&quot;:11063}"/>
</p:tagLst>
</file>

<file path=ppt/tags/tag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256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SPECIAL_SOURCE" val="bdnull"/>
</p:tagLst>
</file>

<file path=ppt/tags/tag30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31.xml><?xml version="1.0" encoding="utf-8"?>
<p:tagLst xmlns:p="http://schemas.openxmlformats.org/presentationml/2006/main">
  <p:tag name="KSO_WM_UNIT_PLACING_PICTURE_USER_VIEWPORT" val="{&quot;height&quot;:2558,&quot;width&quot;:9908}"/>
</p:tagLst>
</file>

<file path=ppt/tags/tag32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33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36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#wm#"/>
  <p:tag name="KSO_WM_TEMPLATE_CATEGORY" val="preset"/>
  <p:tag name="KSO_WM_TEMPLATE_INDEX" val="201"/>
  <p:tag name="KSO_WM_SPECIAL_SOURCE" val="bdnull"/>
</p:tagLst>
</file>

<file path=ppt/tags/tag4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f"/>
  <p:tag name="KSO_WM_UNIT_INDEX" val="1"/>
  <p:tag name="KSO_WM_UNIT_ID" val="260*f*1"/>
  <p:tag name="KSO_WM_UNIT_CLEAR" val="1"/>
  <p:tag name="KSO_WM_UNIT_LAYERLEVEL" val="1"/>
  <p:tag name="KSO_WM_UNIT_VALUE" val="154"/>
  <p:tag name="KSO_WM_UNIT_HIGHLIGHT" val="0"/>
  <p:tag name="KSO_WM_UNIT_COMPATIBLE" val="0"/>
  <p:tag name="KSO_WM_UNIT_PRESET_TEXT" val="请在此处添加文本"/>
  <p:tag name="KSO_WM_BEAUTIFY_FLAG" val="#wm#"/>
</p:tagLst>
</file>

<file path=ppt/tags/tag40.xml><?xml version="1.0" encoding="utf-8"?>
<p:tagLst xmlns:p="http://schemas.openxmlformats.org/presentationml/2006/main">
  <p:tag name="KSO_WPP_MARK_KEY" val="c1034249-de33-4ec3-be1c-a4eea7207701"/>
  <p:tag name="COMMONDATA" val="eyJoZGlkIjoiMjljODE2NDljNjNhNTdlMzI5NWZhNzY0ZWY4ZGNlMDIifQ=="/>
</p:tagLst>
</file>

<file path=ppt/tags/tag5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f"/>
  <p:tag name="KSO_WM_UNIT_INDEX" val="2"/>
  <p:tag name="KSO_WM_UNIT_ID" val="260*f*2"/>
  <p:tag name="KSO_WM_UNIT_CLEAR" val="1"/>
  <p:tag name="KSO_WM_UNIT_LAYERLEVEL" val="1"/>
  <p:tag name="KSO_WM_UNIT_VALUE" val="154"/>
  <p:tag name="KSO_WM_UNIT_HIGHLIGHT" val="0"/>
  <p:tag name="KSO_WM_UNIT_COMPATIBLE" val="0"/>
  <p:tag name="KSO_WM_UNIT_PRESET_TEXT" val="请在此处添加文本"/>
  <p:tag name="KSO_WM_BEAUTIFY_FLAG" val="#wm#"/>
</p:tagLst>
</file>

<file path=ppt/tags/tag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4"/>
  <p:tag name="KSO_WM_SLIDE_INDEX" val="4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  <p:tag name="KSO_WM_SPECIAL_SOURCE" val="bdnull"/>
</p:tagLst>
</file>

<file path=ppt/tags/tag7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9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f"/>
  <p:tag name="KSO_WM_UNIT_INDEX" val="1"/>
  <p:tag name="KSO_WM_UNIT_ID" val="260*f*1"/>
  <p:tag name="KSO_WM_UNIT_CLEAR" val="1"/>
  <p:tag name="KSO_WM_UNIT_LAYERLEVEL" val="1"/>
  <p:tag name="KSO_WM_UNIT_VALUE" val="154"/>
  <p:tag name="KSO_WM_UNIT_HIGHLIGHT" val="0"/>
  <p:tag name="KSO_WM_UNIT_COMPATIBLE" val="0"/>
  <p:tag name="KSO_WM_UNIT_PRESET_TEXT" val="请在此处添加文本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WPS 演示</Application>
  <PresentationFormat>宽屏</PresentationFormat>
  <Paragraphs>79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Cambria Math</vt:lpstr>
      <vt:lpstr>MS Mincho</vt:lpstr>
      <vt:lpstr>Segoe Print</vt:lpstr>
      <vt:lpstr>Calibri Light</vt:lpstr>
      <vt:lpstr>Calibri</vt:lpstr>
      <vt:lpstr>微软雅黑</vt:lpstr>
      <vt:lpstr>Arial Unicode MS</vt:lpstr>
      <vt:lpstr>Office 主题</vt:lpstr>
      <vt:lpstr>surface code</vt:lpstr>
      <vt:lpstr>PowerPoint 演示文稿</vt:lpstr>
      <vt:lpstr>两种XL, ZL形式（贯穿surface边界和cut） 做cut本质上是形成边界， 取或</vt:lpstr>
      <vt:lpstr>更大的 cut，目的是增加d，提高纠错能力(图示为scale = 2 的cut)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Z-cut braid Z-cut, X-cut braid X-cut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2022311371</dc:creator>
  <cp:lastModifiedBy>2022311371</cp:lastModifiedBy>
  <cp:revision>503</cp:revision>
  <dcterms:created xsi:type="dcterms:W3CDTF">1900-01-01T00:00:00Z</dcterms:created>
  <dcterms:modified xsi:type="dcterms:W3CDTF">2023-12-13T13:46:03Z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2052-11.1.0.15309</vt:lpwstr>
  </property>
  <property fmtid="{D5CDD505-2E9C-101B-9397-08002B2CF9AE}" pid="3" name="ICV">
    <vt:lpwstr>EBA73A36C25242988D9C77E10575E5D5_12</vt:lpwstr>
  </property>
</Properties>
</file>